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1" r:id="rId2"/>
  </p:sldMasterIdLst>
  <p:notesMasterIdLst>
    <p:notesMasterId r:id="rId11"/>
  </p:notesMasterIdLst>
  <p:sldIdLst>
    <p:sldId id="283" r:id="rId3"/>
    <p:sldId id="521" r:id="rId4"/>
    <p:sldId id="524" r:id="rId5"/>
    <p:sldId id="525" r:id="rId6"/>
    <p:sldId id="526" r:id="rId7"/>
    <p:sldId id="527" r:id="rId8"/>
    <p:sldId id="522" r:id="rId9"/>
    <p:sldId id="52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63F"/>
    <a:srgbClr val="0096FF"/>
    <a:srgbClr val="FFFFFF"/>
    <a:srgbClr val="282362"/>
    <a:srgbClr val="DCDAF2"/>
    <a:srgbClr val="546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6" autoAdjust="0"/>
    <p:restoredTop sz="77202" autoAdjust="0"/>
  </p:normalViewPr>
  <p:slideViewPr>
    <p:cSldViewPr snapToGrid="0" showGuides="1">
      <p:cViewPr>
        <p:scale>
          <a:sx n="74" d="100"/>
          <a:sy n="74" d="100"/>
        </p:scale>
        <p:origin x="10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/>
              <a:t>Cliquez pour modifier les styles du texte du masque</a:t>
            </a:r>
          </a:p>
          <a:p>
            <a:pPr lvl="1"/>
            <a:r>
              <a:rPr lang="fr-CH"/>
              <a:t>Deuxième niveau</a:t>
            </a:r>
          </a:p>
          <a:p>
            <a:pPr lvl="2"/>
            <a:r>
              <a:rPr lang="fr-CH"/>
              <a:t>Troisième niveau</a:t>
            </a:r>
          </a:p>
          <a:p>
            <a:pPr lvl="3"/>
            <a:r>
              <a:rPr lang="fr-CH"/>
              <a:t>Quatrième niveau</a:t>
            </a:r>
          </a:p>
          <a:p>
            <a:pPr lvl="4"/>
            <a:r>
              <a:rPr lang="fr-CH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32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80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79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1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0D334C3-A4C6-D344-9DAB-55DF886DF6E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en-US"/>
              <a:t>04/10/12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xmlns="" id="{1214D543-2F2B-DE4C-B31D-2EA0B477B9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012B48-FA6B-284B-A00E-E74F56878E5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4577" name="Text Box 1">
            <a:extLst>
              <a:ext uri="{FF2B5EF4-FFF2-40B4-BE49-F238E27FC236}">
                <a16:creationId xmlns:a16="http://schemas.microsoft.com/office/drawing/2014/main" xmlns="" id="{60BB91DC-BD41-2A41-BB83-28665970B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27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58775" indent="-311150"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04/10/12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xmlns="" id="{324C3FF5-63BE-CC4A-AC2F-1EB156BB8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2735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358775" indent="-311150"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229CFD4-18A7-504E-B923-8FE9229E462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>
                <a:buClrTx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xmlns="" id="{83E25AEC-8632-6A4C-AF4E-BB68A34E0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495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58775" indent="-315913"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t>04/10/12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xmlns="" id="{FACE5046-D265-DB4D-B522-0CD75868D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49575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358775" indent="-315913"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58775" algn="l"/>
                <a:tab pos="806450" algn="l"/>
                <a:tab pos="1255713" algn="l"/>
                <a:tab pos="1704975" algn="l"/>
                <a:tab pos="2154238" algn="l"/>
                <a:tab pos="2603500" algn="l"/>
                <a:tab pos="3052763" algn="l"/>
                <a:tab pos="3502025" algn="l"/>
                <a:tab pos="3951288" algn="l"/>
                <a:tab pos="4400550" algn="l"/>
                <a:tab pos="4849813" algn="l"/>
                <a:tab pos="5299075" algn="l"/>
                <a:tab pos="5748338" algn="l"/>
                <a:tab pos="6197600" algn="l"/>
                <a:tab pos="6646863" algn="l"/>
                <a:tab pos="7096125" algn="l"/>
                <a:tab pos="7545388" algn="l"/>
                <a:tab pos="7994650" algn="l"/>
                <a:tab pos="8443913" algn="l"/>
                <a:tab pos="8893175" algn="l"/>
                <a:tab pos="934243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5F8F989-F9EA-F843-8467-571C1245E98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>
                <a:buClrTx/>
                <a:buFontTx/>
                <a:buNone/>
              </a:pPr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xmlns="" id="{494EC20C-E66D-504A-A9AE-2909B232FAE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6875" y="685800"/>
            <a:ext cx="6026150" cy="3390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xmlns="" id="{88EA802A-1043-9543-B442-73A21E5FE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295775"/>
            <a:ext cx="5443538" cy="4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3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823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tif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3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4933" y="4427884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2" y="6041611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2" y="5933742"/>
            <a:ext cx="1573494" cy="507772"/>
            <a:chOff x="4754528" y="4908030"/>
            <a:chExt cx="1180121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7768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3"/>
            <a:ext cx="6193164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5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3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9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9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1884" y="1298576"/>
            <a:ext cx="11640664" cy="477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buFont typeface="Arial" pitchFamily="34" charset="0"/>
              <a:buChar char="•"/>
              <a:tabLst>
                <a:tab pos="479988" algn="l"/>
              </a:tabLst>
              <a:defRPr sz="2133" baseline="0">
                <a:solidFill>
                  <a:schemeClr val="bg2"/>
                </a:solidFill>
                <a:latin typeface="Arial" pitchFamily="34" charset="0"/>
              </a:defRPr>
            </a:lvl1pPr>
            <a:lvl2pPr>
              <a:buFont typeface="Arial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3pPr>
            <a:lvl4pPr>
              <a:buFont typeface="Arial" pitchFamily="34" charset="0"/>
              <a:buChar char="•"/>
              <a:defRPr sz="2133" baseline="0">
                <a:solidFill>
                  <a:schemeClr val="bg2"/>
                </a:solidFill>
              </a:defRPr>
            </a:lvl4pPr>
            <a:lvl5pPr>
              <a:buFont typeface="Arial" pitchFamily="34" charset="0"/>
              <a:buNone/>
              <a:defRPr sz="2133" baseline="0">
                <a:solidFill>
                  <a:schemeClr val="bg2"/>
                </a:solidFill>
              </a:defRPr>
            </a:lvl5pPr>
          </a:lstStyle>
          <a:p>
            <a:pPr lv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1863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4856484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965" y="590634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821" y="4386559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7" y="4422552"/>
            <a:ext cx="2722983" cy="2882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3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9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4"/>
            <a:ext cx="12191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12192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7329" y="2897990"/>
            <a:ext cx="11550067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7329" y="5086198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2955" y="4422551"/>
            <a:ext cx="2722983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3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3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342859" indent="0" algn="ctr">
              <a:buNone/>
              <a:defRPr sz="1500"/>
            </a:lvl2pPr>
            <a:lvl3pPr marL="685718" indent="0" algn="ctr">
              <a:buNone/>
              <a:defRPr sz="1350"/>
            </a:lvl3pPr>
            <a:lvl4pPr marL="1028577" indent="0" algn="ctr">
              <a:buNone/>
              <a:defRPr sz="1200"/>
            </a:lvl4pPr>
            <a:lvl5pPr marL="1371436" indent="0" algn="ctr">
              <a:buNone/>
              <a:defRPr sz="1200"/>
            </a:lvl5pPr>
            <a:lvl6pPr marL="1714295" indent="0" algn="ctr">
              <a:buNone/>
              <a:defRPr sz="1200"/>
            </a:lvl6pPr>
            <a:lvl7pPr marL="2057154" indent="0" algn="ctr">
              <a:buNone/>
              <a:defRPr sz="1200"/>
            </a:lvl7pPr>
            <a:lvl8pPr marL="2400013" indent="0" algn="ctr">
              <a:buNone/>
              <a:defRPr sz="1200"/>
            </a:lvl8pPr>
            <a:lvl9pPr marL="2742872" indent="0" algn="ctr">
              <a:buNone/>
              <a:defRPr sz="12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4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4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50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27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0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028577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27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1" y="6511808"/>
            <a:ext cx="1101345" cy="21503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59" fontAlgn="auto">
              <a:spcBef>
                <a:spcPts val="0"/>
              </a:spcBef>
              <a:spcAft>
                <a:spcPts val="0"/>
              </a:spcAft>
            </a:pPr>
            <a:endParaRPr lang="fr-FR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405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175" y="5313847"/>
            <a:ext cx="1350965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523" y="6126880"/>
            <a:ext cx="1388533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524" y="6041612"/>
            <a:ext cx="1264113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40" y="5373574"/>
            <a:ext cx="1513328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5587911" y="5933742"/>
            <a:ext cx="1358692" cy="476994"/>
            <a:chOff x="4754528" y="4908030"/>
            <a:chExt cx="1019019" cy="476994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61579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Eidg. Forschungsanstalt für Wald</a:t>
              </a:r>
            </a:p>
            <a:p>
              <a:pPr defTabSz="342859" fontAlgn="auto">
                <a:spcBef>
                  <a:spcPts val="0"/>
                </a:spcBef>
                <a:spcAft>
                  <a:spcPts val="0"/>
                </a:spcAft>
              </a:pPr>
              <a:r>
                <a:rPr lang="fr-FR" sz="300" dirty="0">
                  <a:solidFill>
                    <a:prstClr val="black"/>
                  </a:solidFill>
                  <a:latin typeface="Verdana"/>
                  <a:ea typeface="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577" y="5373574"/>
            <a:ext cx="1969955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419" y="3498954"/>
            <a:ext cx="6193164" cy="120921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6"/>
          <a:stretch/>
        </p:blipFill>
        <p:spPr>
          <a:xfrm>
            <a:off x="2" y="2934"/>
            <a:ext cx="12191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-1"/>
            <a:ext cx="12192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12192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869" y="2335718"/>
            <a:ext cx="11550067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869" y="4079851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5180516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66657" y="3482212"/>
            <a:ext cx="11550067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6657" y="5397127"/>
            <a:ext cx="11550067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3"/>
            <a:ext cx="207263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2228427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5070" y="3"/>
            <a:ext cx="8906932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060" y="3127003"/>
            <a:ext cx="2787701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2072640" y="0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3285068" y="0"/>
            <a:ext cx="89069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0449" y="1630009"/>
            <a:ext cx="7775785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63036" y="308215"/>
            <a:ext cx="7823197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"/>
            <a:ext cx="251968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251968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072640" y="-2931"/>
            <a:ext cx="4470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190049" y="3177350"/>
            <a:ext cx="1424648" cy="4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709"/>
            <a:ext cx="105156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219200" y="0"/>
            <a:ext cx="109728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19200" y="0"/>
            <a:ext cx="109728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83820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Rectangle 6"/>
          <p:cNvSpPr/>
          <p:nvPr userDrawn="1"/>
        </p:nvSpPr>
        <p:spPr>
          <a:xfrm>
            <a:off x="704428" y="0"/>
            <a:ext cx="216747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30" y="6511808"/>
            <a:ext cx="1101345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933"/>
            <a:ext cx="12191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645" y="0"/>
            <a:ext cx="12192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6647" y="1840963"/>
            <a:ext cx="12192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12192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0965" y="3276603"/>
            <a:ext cx="11550067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1" y="2319341"/>
            <a:ext cx="1899531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16/05/2018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700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337EE54A-1446-4D1B-993F-C27A467D21BD}" type="datetimeFigureOut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16/05/2018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859"/>
            <a:fld id="{66AA6DD6-4F68-4143-A850-17C97FAF9A1F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 defTabSz="342859"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13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68571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171429" indent="-171429" algn="l" defTabSz="685718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514289" indent="-171429" algn="l" defTabSz="685718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57148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00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542866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725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84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43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02" indent="-171429" algn="l" defTabSz="68571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9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8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7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6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95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54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13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72" algn="l" defTabSz="685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slab2018/dslab2018.github.io/tree/master/labs/week1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attermost-dslab.epfl.c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856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2823122"/>
            <a:ext cx="11911644" cy="2870312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  <a:latin typeface="Verdana"/>
                <a:cs typeface="Verdana"/>
              </a:rPr>
              <a:t>Final assignment</a:t>
            </a:r>
            <a:br>
              <a:rPr lang="en-US" sz="4400" b="1" dirty="0" smtClean="0">
                <a:solidFill>
                  <a:srgbClr val="FFFFFF"/>
                </a:solidFill>
                <a:latin typeface="Verdana"/>
                <a:cs typeface="Verdana"/>
              </a:rPr>
            </a:br>
            <a:r>
              <a:rPr lang="en-US" sz="4400" dirty="0" smtClean="0">
                <a:solidFill>
                  <a:srgbClr val="FFFFFF"/>
                </a:solidFill>
                <a:latin typeface="Verdana"/>
                <a:cs typeface="Verdana"/>
              </a:rPr>
              <a:t>Robust Journey Planning</a:t>
            </a:r>
            <a:endParaRPr lang="en-US" sz="32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Sous-titre 4"/>
          <p:cNvSpPr txBox="1">
            <a:spLocks/>
          </p:cNvSpPr>
          <p:nvPr/>
        </p:nvSpPr>
        <p:spPr>
          <a:xfrm>
            <a:off x="3212868" y="4609070"/>
            <a:ext cx="8662550" cy="173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</p:txBody>
      </p:sp>
      <p:sp>
        <p:nvSpPr>
          <p:cNvPr id="7" name="Sous-titre 4"/>
          <p:cNvSpPr txBox="1">
            <a:spLocks/>
          </p:cNvSpPr>
          <p:nvPr/>
        </p:nvSpPr>
        <p:spPr>
          <a:xfrm>
            <a:off x="0" y="6435306"/>
            <a:ext cx="12191999" cy="422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Data Science Lab – Spring 2018</a:t>
            </a:r>
          </a:p>
        </p:txBody>
      </p:sp>
      <p:pic>
        <p:nvPicPr>
          <p:cNvPr id="9" name="Picture 4" descr="ésultat de recherche d'images pour &quot;dorina thanou&quot;">
            <a:extLst>
              <a:ext uri="{FF2B5EF4-FFF2-40B4-BE49-F238E27FC236}">
                <a16:creationId xmlns="" xmlns:a16="http://schemas.microsoft.com/office/drawing/2014/main" id="{AF02E77B-0DD9-7D44-891A-695DC44E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896" y="3347873"/>
            <a:ext cx="1227315" cy="122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ésultat de recherche d'images pour &quot;Julien Eberle&quot;">
            <a:extLst>
              <a:ext uri="{FF2B5EF4-FFF2-40B4-BE49-F238E27FC236}">
                <a16:creationId xmlns="" xmlns:a16="http://schemas.microsoft.com/office/drawing/2014/main" id="{4A369F6C-86F2-B74D-B3D2-ECDE2E99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348" y="3222029"/>
            <a:ext cx="1029975" cy="102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datascience.ch/wp-content/uploads/2014/04/Olivierv3.jpg">
            <a:extLst>
              <a:ext uri="{FF2B5EF4-FFF2-40B4-BE49-F238E27FC236}">
                <a16:creationId xmlns="" xmlns:a16="http://schemas.microsoft.com/office/drawing/2014/main" id="{C69511A1-4360-264F-B220-A68E96BD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0196" y="4722661"/>
            <a:ext cx="1144429" cy="11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49398B9-74A4-6140-B545-AF9B545AB9C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16" y="4458577"/>
            <a:ext cx="1207226" cy="804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35FEA0DB-BAB0-E349-BF74-26B0D37C33C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173" y="5386005"/>
            <a:ext cx="1022430" cy="1348903"/>
          </a:xfrm>
          <a:prstGeom prst="rect">
            <a:avLst/>
          </a:prstGeom>
        </p:spPr>
      </p:pic>
      <p:pic>
        <p:nvPicPr>
          <p:cNvPr id="17" name="Picture 18" descr="mage result for Sandra Savchenko - de Jong">
            <a:extLst>
              <a:ext uri="{FF2B5EF4-FFF2-40B4-BE49-F238E27FC236}">
                <a16:creationId xmlns="" xmlns:a16="http://schemas.microsoft.com/office/drawing/2014/main" id="{CCB9AA59-8A86-0D4A-831C-DA52F215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803" y="5600934"/>
            <a:ext cx="1022430" cy="10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3FED1-CA82-E949-9D83-39843DB6B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82701"/>
            <a:ext cx="10893725" cy="4894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Description of the final assignment</a:t>
            </a:r>
            <a:endParaRPr lang="en-US" sz="2400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github.com/dslab2018/dslab2018.github.io/tree/master/labs/week12</a:t>
            </a:r>
            <a:endParaRPr lang="en-US" dirty="0" smtClean="0"/>
          </a:p>
          <a:p>
            <a:pPr lvl="1"/>
            <a:r>
              <a:rPr lang="en-US" dirty="0" smtClean="0"/>
              <a:t>Please check the webpage regularly as it will be updated over the next 3 weeks</a:t>
            </a:r>
            <a:endParaRPr lang="en-US" dirty="0"/>
          </a:p>
          <a:p>
            <a:endParaRPr lang="en-US" sz="1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Start your engines!</a:t>
            </a:r>
          </a:p>
        </p:txBody>
      </p:sp>
    </p:spTree>
    <p:extLst>
      <p:ext uri="{BB962C8B-B14F-4D97-AF65-F5344CB8AC3E}">
        <p14:creationId xmlns:p14="http://schemas.microsoft.com/office/powerpoint/2010/main" val="291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03495-B7C5-6441-9060-364FC3A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Why robust journey planning?</a:t>
            </a:r>
            <a:endParaRPr lang="en-US" sz="4000" dirty="0"/>
          </a:p>
        </p:txBody>
      </p:sp>
      <p:pic>
        <p:nvPicPr>
          <p:cNvPr id="5122" name="Picture 2" descr="Résultat de recherche d'images pour &quot;trip planner sbb&quot;">
            <a:extLst>
              <a:ext uri="{FF2B5EF4-FFF2-40B4-BE49-F238E27FC236}">
                <a16:creationId xmlns:a16="http://schemas.microsoft.com/office/drawing/2014/main" xmlns="" id="{021101EB-1642-3A40-9DE7-D9AB41FA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4" y="1036942"/>
            <a:ext cx="7458992" cy="419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ésultat de recherche d'images pour &quot;le chat vous etes ici&quot;">
            <a:extLst>
              <a:ext uri="{FF2B5EF4-FFF2-40B4-BE49-F238E27FC236}">
                <a16:creationId xmlns:a16="http://schemas.microsoft.com/office/drawing/2014/main" xmlns="" id="{C74E461D-940D-7549-AD84-D79428E0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24" y="1036942"/>
            <a:ext cx="4249373" cy="58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503495-B7C5-6441-9060-364FC3A0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Today’s </a:t>
            </a:r>
            <a:r>
              <a:rPr lang="en-US" sz="4000" dirty="0" smtClean="0"/>
              <a:t>assumption </a:t>
            </a:r>
            <a:r>
              <a:rPr lang="en-US" sz="4000" dirty="0"/>
              <a:t>of a </a:t>
            </a:r>
            <a:r>
              <a:rPr lang="en-US" sz="4000" dirty="0" smtClean="0"/>
              <a:t>deterministic world</a:t>
            </a:r>
            <a:endParaRPr lang="en-US" sz="4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AFE2DC5-9B4C-F54B-90E3-913710700EF7}"/>
              </a:ext>
            </a:extLst>
          </p:cNvPr>
          <p:cNvGrpSpPr/>
          <p:nvPr/>
        </p:nvGrpSpPr>
        <p:grpSpPr>
          <a:xfrm>
            <a:off x="265243" y="1384063"/>
            <a:ext cx="6410377" cy="3807300"/>
            <a:chOff x="425138" y="1294126"/>
            <a:chExt cx="6410377" cy="38073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779058F3-3511-DB4B-A6C5-4AEB56461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138" y="1663458"/>
              <a:ext cx="6410377" cy="34379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0931747-C162-9740-A43F-22E999996FF9}"/>
                </a:ext>
              </a:extLst>
            </p:cNvPr>
            <p:cNvSpPr txBox="1"/>
            <p:nvPr/>
          </p:nvSpPr>
          <p:spPr>
            <a:xfrm>
              <a:off x="425138" y="1294126"/>
              <a:ext cx="28023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Meeting Zurich HB @ 10:30</a:t>
              </a:r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A022819-4C04-C84D-9B6C-3B0F01806F70}"/>
              </a:ext>
            </a:extLst>
          </p:cNvPr>
          <p:cNvSpPr/>
          <p:nvPr/>
        </p:nvSpPr>
        <p:spPr>
          <a:xfrm>
            <a:off x="265243" y="2563314"/>
            <a:ext cx="6254999" cy="809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9A60620-8AB5-6B41-A9CF-3D7F4A27CAD8}"/>
              </a:ext>
            </a:extLst>
          </p:cNvPr>
          <p:cNvGrpSpPr/>
          <p:nvPr/>
        </p:nvGrpSpPr>
        <p:grpSpPr>
          <a:xfrm>
            <a:off x="6550222" y="814869"/>
            <a:ext cx="5641778" cy="5599866"/>
            <a:chOff x="6550222" y="874829"/>
            <a:chExt cx="5641778" cy="5599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B5D7503-FD33-1347-AA53-D06C96E8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222" y="1178989"/>
              <a:ext cx="5641778" cy="52957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6201C0D-239F-B243-AC4B-0F18638246E1}"/>
                </a:ext>
              </a:extLst>
            </p:cNvPr>
            <p:cNvSpPr txBox="1"/>
            <p:nvPr/>
          </p:nvSpPr>
          <p:spPr>
            <a:xfrm>
              <a:off x="6705600" y="874829"/>
              <a:ext cx="3445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 minutes to catch train in </a:t>
              </a:r>
              <a:r>
                <a:rPr lang="en-US" b="1" dirty="0" err="1"/>
                <a:t>Morges</a:t>
              </a:r>
              <a:endParaRPr lang="en-US" b="1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F2EEDAB-E7FE-1E47-9EC6-734FFE97B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222" y="1138023"/>
            <a:ext cx="4744179" cy="20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3CE9DBEF-34E2-CB4B-8F6E-282FB0FB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47" y="3592644"/>
            <a:ext cx="8324864" cy="1866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244" name="Group 4">
            <a:extLst>
              <a:ext uri="{FF2B5EF4-FFF2-40B4-BE49-F238E27FC236}">
                <a16:creationId xmlns:a16="http://schemas.microsoft.com/office/drawing/2014/main" xmlns="" id="{31F1D8F4-3C53-404D-9A57-351B8B28B1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5810" y="5423538"/>
          <a:ext cx="7399338" cy="733531"/>
        </p:xfrm>
        <a:graphic>
          <a:graphicData uri="http://schemas.openxmlformats.org/drawingml/2006/table">
            <a:tbl>
              <a:tblPr/>
              <a:tblGrid>
                <a:gridCol w="7399338">
                  <a:extLst>
                    <a:ext uri="{9D8B030D-6E8A-4147-A177-3AD203B41FA5}">
                      <a16:colId xmlns:a16="http://schemas.microsoft.com/office/drawing/2014/main" xmlns="" val="771578513"/>
                    </a:ext>
                  </a:extLst>
                </a:gridCol>
              </a:tblGrid>
              <a:tr h="277302">
                <a:tc>
                  <a:txBody>
                    <a:bodyPr/>
                    <a:lstStyle>
                      <a:lvl1pPr eaLnBrk="0" hangingPunct="0">
                        <a:lnSpc>
                          <a:spcPct val="85000"/>
                        </a:lnSpc>
                        <a:spcBef>
                          <a:spcPts val="963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lnSpc>
                          <a:spcPct val="85000"/>
                        </a:lnSpc>
                        <a:spcBef>
                          <a:spcPts val="875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2pPr>
                      <a:lvl3pPr eaLnBrk="0" hangingPunct="0">
                        <a:lnSpc>
                          <a:spcPct val="85000"/>
                        </a:lnSpc>
                        <a:spcBef>
                          <a:spcPts val="788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3pPr>
                      <a:lvl4pPr eaLnBrk="0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4pPr>
                      <a:lvl5pPr eaLnBrk="0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IE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ASM = Average savings per trip in minutes when differences occur</a:t>
                      </a:r>
                    </a:p>
                  </a:txBody>
                  <a:tcPr marL="90000" marR="90000" marT="106906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2248635"/>
                  </a:ext>
                </a:extLst>
              </a:tr>
              <a:tr h="331825">
                <a:tc>
                  <a:txBody>
                    <a:bodyPr/>
                    <a:lstStyle>
                      <a:lvl1pPr eaLnBrk="0" hangingPunct="0">
                        <a:lnSpc>
                          <a:spcPct val="85000"/>
                        </a:lnSpc>
                        <a:spcBef>
                          <a:spcPts val="963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eaLnBrk="0" hangingPunct="0">
                        <a:lnSpc>
                          <a:spcPct val="85000"/>
                        </a:lnSpc>
                        <a:spcBef>
                          <a:spcPts val="875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2pPr>
                      <a:lvl3pPr eaLnBrk="0" hangingPunct="0">
                        <a:lnSpc>
                          <a:spcPct val="85000"/>
                        </a:lnSpc>
                        <a:spcBef>
                          <a:spcPts val="788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3pPr>
                      <a:lvl4pPr eaLnBrk="0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4pPr>
                      <a:lvl5pPr eaLnBrk="0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5pPr>
                      <a:lvl6pPr marL="25146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6pPr>
                      <a:lvl7pPr marL="29718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7pPr>
                      <a:lvl8pPr marL="34290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8pPr>
                      <a:lvl9pPr marL="3886200" indent="-228600" defTabSz="449263" eaLnBrk="0" fontAlgn="base" hangingPunct="0">
                        <a:lnSpc>
                          <a:spcPct val="85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l" defTabSz="449263" rtl="0" eaLnBrk="1" fontAlgn="base" latinLnBrk="0" hangingPunct="0">
                        <a:lnSpc>
                          <a:spcPct val="6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ASP = Average savings per trip as a percentage when differences occur</a:t>
                      </a:r>
                    </a:p>
                  </a:txBody>
                  <a:tcPr marL="90000" marR="90000" marT="213048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968914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04E5CC-E39C-BC4C-9A98-4FBAE5DA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Uncertainty-aware </a:t>
            </a:r>
            <a:r>
              <a:rPr lang="en-US" dirty="0"/>
              <a:t>vs </a:t>
            </a:r>
            <a:r>
              <a:rPr lang="en-US" dirty="0" smtClean="0"/>
              <a:t>deterministic planning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BC9A7C-9417-FA4E-BBB2-D06E7A04A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04" y="755336"/>
            <a:ext cx="7324096" cy="230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xmlns="" id="{A28158E9-A22E-6843-9097-93E494838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16" y="968319"/>
            <a:ext cx="5350240" cy="259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01625" indent="-301625"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44575" indent="-304800"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01625" algn="l"/>
                <a:tab pos="749300" algn="l"/>
                <a:tab pos="1198563" algn="l"/>
                <a:tab pos="1647825" algn="l"/>
                <a:tab pos="2097088" algn="l"/>
                <a:tab pos="2546350" algn="l"/>
                <a:tab pos="2995613" algn="l"/>
                <a:tab pos="3444875" algn="l"/>
                <a:tab pos="3894138" algn="l"/>
                <a:tab pos="4343400" algn="l"/>
                <a:tab pos="4792663" algn="l"/>
                <a:tab pos="5241925" algn="l"/>
                <a:tab pos="5691188" algn="l"/>
                <a:tab pos="6140450" algn="l"/>
                <a:tab pos="6589713" algn="l"/>
                <a:tab pos="7038975" algn="l"/>
                <a:tab pos="7488238" algn="l"/>
                <a:tab pos="7937500" algn="l"/>
                <a:tab pos="8386763" algn="l"/>
                <a:tab pos="8836025" algn="l"/>
                <a:tab pos="9285288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  <a:buFont typeface="Times New Roman" panose="02020603050405020304" pitchFamily="18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Standard AO* fails to scale !</a:t>
            </a:r>
          </a:p>
          <a:p>
            <a:pPr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  <a:buFont typeface="Times New Roman" panose="02020603050405020304" pitchFamily="18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Weighted AO* with search enhancements</a:t>
            </a:r>
          </a:p>
          <a:p>
            <a:pPr lvl="1"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  <a:buFont typeface="Times New Roman" panose="02020603050405020304" pitchFamily="18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Pruning rules based on state dominance</a:t>
            </a:r>
          </a:p>
          <a:p>
            <a:pPr lvl="1"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  <a:buFont typeface="Times New Roman" panose="02020603050405020304" pitchFamily="18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Partial order reduction</a:t>
            </a:r>
          </a:p>
          <a:p>
            <a:pPr lvl="1"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  <a:buFont typeface="Times New Roman" panose="02020603050405020304" pitchFamily="18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</a:rPr>
              <a:t>Heuristics to guide search</a:t>
            </a:r>
          </a:p>
          <a:p>
            <a:pPr marL="1047750" lvl="1" indent="-301625">
              <a:lnSpc>
                <a:spcPct val="85000"/>
              </a:lnSpc>
              <a:spcBef>
                <a:spcPts val="675"/>
              </a:spcBef>
              <a:spcAft>
                <a:spcPts val="1125"/>
              </a:spcAft>
            </a:pP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xmlns="" id="{450C3793-3F21-BD4F-8B84-4A9D52760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143" y="6412675"/>
            <a:ext cx="6966857" cy="445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en-US" sz="1200" i="1" dirty="0">
                <a:solidFill>
                  <a:srgbClr val="7889FB"/>
                </a:solidFill>
              </a:rPr>
              <a:t>“Multi-Modal Journey Planning in the Presence of Uncertainty”, </a:t>
            </a:r>
            <a:r>
              <a:rPr lang="en-US" altLang="en-US" sz="1200" i="1" dirty="0" err="1">
                <a:solidFill>
                  <a:srgbClr val="7889FB"/>
                </a:solidFill>
              </a:rPr>
              <a:t>Adi</a:t>
            </a:r>
            <a:r>
              <a:rPr lang="en-US" altLang="en-US" sz="1200" i="1" dirty="0">
                <a:solidFill>
                  <a:srgbClr val="7889FB"/>
                </a:solidFill>
              </a:rPr>
              <a:t> </a:t>
            </a:r>
            <a:r>
              <a:rPr lang="en-US" altLang="en-US" sz="1200" i="1" dirty="0" err="1">
                <a:solidFill>
                  <a:srgbClr val="7889FB"/>
                </a:solidFill>
              </a:rPr>
              <a:t>Botea</a:t>
            </a:r>
            <a:r>
              <a:rPr lang="en-US" altLang="en-US" sz="1200" i="1" dirty="0">
                <a:solidFill>
                  <a:srgbClr val="7889FB"/>
                </a:solidFill>
              </a:rPr>
              <a:t>, </a:t>
            </a:r>
            <a:r>
              <a:rPr lang="en-US" altLang="en-US" sz="1200" i="1" dirty="0" err="1">
                <a:solidFill>
                  <a:srgbClr val="7889FB"/>
                </a:solidFill>
              </a:rPr>
              <a:t>Evdokia</a:t>
            </a:r>
            <a:r>
              <a:rPr lang="en-US" altLang="en-US" sz="1200" i="1" dirty="0">
                <a:solidFill>
                  <a:srgbClr val="7889FB"/>
                </a:solidFill>
              </a:rPr>
              <a:t> </a:t>
            </a:r>
            <a:r>
              <a:rPr lang="en-US" altLang="en-US" sz="1200" i="1" dirty="0" err="1">
                <a:solidFill>
                  <a:srgbClr val="7889FB"/>
                </a:solidFill>
              </a:rPr>
              <a:t>Nikolova</a:t>
            </a:r>
            <a:r>
              <a:rPr lang="en-US" altLang="en-US" sz="1200" i="1" dirty="0">
                <a:solidFill>
                  <a:srgbClr val="7889FB"/>
                </a:solidFill>
              </a:rPr>
              <a:t>, Michele </a:t>
            </a:r>
            <a:r>
              <a:rPr lang="en-US" altLang="en-US" sz="1200" i="1" dirty="0" err="1">
                <a:solidFill>
                  <a:srgbClr val="7889FB"/>
                </a:solidFill>
              </a:rPr>
              <a:t>Berlingerio</a:t>
            </a:r>
            <a:r>
              <a:rPr lang="en-US" altLang="en-US" sz="1200" i="1" dirty="0">
                <a:solidFill>
                  <a:srgbClr val="7889FB"/>
                </a:solidFill>
              </a:rPr>
              <a:t>. Twenty-Third International Conference on Automated Planning and Scheduling, 2013</a:t>
            </a:r>
          </a:p>
        </p:txBody>
      </p:sp>
    </p:spTree>
    <p:extLst>
      <p:ext uri="{BB962C8B-B14F-4D97-AF65-F5344CB8AC3E}">
        <p14:creationId xmlns:p14="http://schemas.microsoft.com/office/powerpoint/2010/main" val="1593575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276709"/>
            <a:ext cx="11066253" cy="490025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Display isochronous map Start of your Journey Zurich HB</a:t>
            </a:r>
          </a:p>
          <a:p>
            <a:pPr lvl="1"/>
            <a:r>
              <a:rPr lang="en-US" sz="2800" dirty="0" smtClean="0"/>
              <a:t>Start your journey at Zurich HB</a:t>
            </a:r>
          </a:p>
          <a:p>
            <a:pPr lvl="1"/>
            <a:r>
              <a:rPr lang="en-US" sz="2800" dirty="0" smtClean="0"/>
              <a:t>How far can you go within M minutes Q% of the time.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F0A0C5-AEB3-5544-989E-BB246261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Assignment – overall objective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37" y="2838694"/>
            <a:ext cx="6122956" cy="3950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980" y="2812212"/>
            <a:ext cx="3725893" cy="40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276709"/>
            <a:ext cx="10893725" cy="4900254"/>
          </a:xfrm>
        </p:spPr>
        <p:txBody>
          <a:bodyPr>
            <a:normAutofit/>
          </a:bodyPr>
          <a:lstStyle/>
          <a:p>
            <a:r>
              <a:rPr lang="en-US" dirty="0" smtClean="0"/>
              <a:t>Today’s tasks</a:t>
            </a:r>
          </a:p>
          <a:p>
            <a:pPr lvl="1"/>
            <a:r>
              <a:rPr lang="en-US" dirty="0" smtClean="0"/>
              <a:t>Form the groups if not done</a:t>
            </a:r>
          </a:p>
          <a:p>
            <a:pPr lvl="1"/>
            <a:r>
              <a:rPr lang="en-US" dirty="0" smtClean="0"/>
              <a:t>Understand the problem</a:t>
            </a:r>
          </a:p>
          <a:p>
            <a:pPr lvl="1"/>
            <a:r>
              <a:rPr lang="en-US" dirty="0" smtClean="0"/>
              <a:t>Understand the data</a:t>
            </a:r>
          </a:p>
          <a:p>
            <a:pPr lvl="1"/>
            <a:r>
              <a:rPr lang="en-US" dirty="0" smtClean="0"/>
              <a:t>Design statistical models</a:t>
            </a:r>
          </a:p>
          <a:p>
            <a:endParaRPr lang="en-US" dirty="0" smtClean="0"/>
          </a:p>
          <a:p>
            <a:r>
              <a:rPr lang="en-US" dirty="0" smtClean="0"/>
              <a:t>Week 1: Predictive models</a:t>
            </a:r>
          </a:p>
          <a:p>
            <a:pPr lvl="1"/>
            <a:r>
              <a:rPr lang="en-US" dirty="0" smtClean="0"/>
              <a:t>Regression model for arrival / departure times</a:t>
            </a:r>
          </a:p>
          <a:p>
            <a:r>
              <a:rPr lang="en-US" dirty="0" smtClean="0"/>
              <a:t>Week 2: Prescriptive models</a:t>
            </a:r>
          </a:p>
          <a:p>
            <a:pPr lvl="1"/>
            <a:r>
              <a:rPr lang="en-US" dirty="0" smtClean="0"/>
              <a:t>Stochastic planner</a:t>
            </a:r>
          </a:p>
          <a:p>
            <a:r>
              <a:rPr lang="en-US" dirty="0" smtClean="0"/>
              <a:t>Week 3: Validation and Visualization/UI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hours</a:t>
            </a:r>
          </a:p>
          <a:p>
            <a:pPr lvl="1"/>
            <a:r>
              <a:rPr lang="en-US" dirty="0" smtClean="0"/>
              <a:t>Wednesday 16</a:t>
            </a:r>
            <a:r>
              <a:rPr lang="en-US" baseline="30000" dirty="0" smtClean="0"/>
              <a:t>th</a:t>
            </a:r>
            <a:r>
              <a:rPr lang="en-US" dirty="0" smtClean="0"/>
              <a:t>, 23</a:t>
            </a:r>
            <a:r>
              <a:rPr lang="en-US" baseline="30000" dirty="0" smtClean="0"/>
              <a:t>rd</a:t>
            </a:r>
            <a:r>
              <a:rPr lang="en-US" dirty="0" smtClean="0"/>
              <a:t>, 30</a:t>
            </a:r>
            <a:r>
              <a:rPr lang="en-US" baseline="30000" dirty="0" smtClean="0"/>
              <a:t>th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Office hours INN 211</a:t>
            </a:r>
          </a:p>
          <a:p>
            <a:pPr lvl="1"/>
            <a:r>
              <a:rPr lang="en-US" dirty="0"/>
              <a:t>Thursday May 17th 16:00 - 17:00</a:t>
            </a:r>
          </a:p>
          <a:p>
            <a:pPr lvl="1"/>
            <a:r>
              <a:rPr lang="en-US" dirty="0"/>
              <a:t>Tuesday May 22nd 15:00 - 16:00</a:t>
            </a:r>
          </a:p>
          <a:p>
            <a:pPr lvl="1"/>
            <a:r>
              <a:rPr lang="en-US" dirty="0"/>
              <a:t>Thursday May 31st 16:00 - </a:t>
            </a:r>
            <a:r>
              <a:rPr lang="en-US" dirty="0" smtClean="0"/>
              <a:t>17:00</a:t>
            </a:r>
          </a:p>
          <a:p>
            <a:pPr lvl="1"/>
            <a:endParaRPr lang="en-US" dirty="0"/>
          </a:p>
          <a:p>
            <a:r>
              <a:rPr lang="en-US" dirty="0"/>
              <a:t>Communications:</a:t>
            </a:r>
          </a:p>
          <a:p>
            <a:pPr lvl="1"/>
            <a:r>
              <a:rPr lang="en-US" dirty="0">
                <a:hlinkClick r:id="rId2"/>
              </a:rPr>
              <a:t>https://mattermost-dslab.epfl.ch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Guidance and supervision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7899"/>
      </p:ext>
    </p:extLst>
  </p:cSld>
  <p:clrMapOvr>
    <a:masterClrMapping/>
  </p:clrMapOvr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51193</TotalTime>
  <Words>265</Words>
  <Application>Microsoft Macintosh PowerPoint</Application>
  <PresentationFormat>Widescreen</PresentationFormat>
  <Paragraphs>57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AlphaHeadlinePro-Bold</vt:lpstr>
      <vt:lpstr>Calibri</vt:lpstr>
      <vt:lpstr>ＭＳ Ｐゴシック</vt:lpstr>
      <vt:lpstr>Times New Roman</vt:lpstr>
      <vt:lpstr>Verdana</vt:lpstr>
      <vt:lpstr>Arial</vt:lpstr>
      <vt:lpstr>2_Thème Office</vt:lpstr>
      <vt:lpstr>3_Thème Office</vt:lpstr>
      <vt:lpstr>Final assignment Robust Journey Planning</vt:lpstr>
      <vt:lpstr>Start your engines!</vt:lpstr>
      <vt:lpstr>Why robust journey planning?</vt:lpstr>
      <vt:lpstr>Today’s assumption of a deterministic world</vt:lpstr>
      <vt:lpstr>Uncertainty-aware vs deterministic planning</vt:lpstr>
      <vt:lpstr>Assignment – overall objective</vt:lpstr>
      <vt:lpstr>Milestones</vt:lpstr>
      <vt:lpstr>Guidance and supervision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Eric B</cp:lastModifiedBy>
  <cp:revision>861</cp:revision>
  <cp:lastPrinted>2017-02-05T20:52:23Z</cp:lastPrinted>
  <dcterms:created xsi:type="dcterms:W3CDTF">2016-11-02T19:50:15Z</dcterms:created>
  <dcterms:modified xsi:type="dcterms:W3CDTF">2018-05-16T10:04:50Z</dcterms:modified>
</cp:coreProperties>
</file>